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Cinzel Decorative Bold" charset="1" panose="00000800000000000000"/>
      <p:regular r:id="rId41"/>
    </p:embeddedFont>
    <p:embeddedFont>
      <p:font typeface="Telegraf Bold" charset="1" panose="00000800000000000000"/>
      <p:regular r:id="rId42"/>
    </p:embeddedFont>
    <p:embeddedFont>
      <p:font typeface="Telegraf" charset="1" panose="00000500000000000000"/>
      <p:regular r:id="rId43"/>
    </p:embeddedFont>
    <p:embeddedFont>
      <p:font typeface="Arial Bold" charset="1" panose="020B0802020202020204"/>
      <p:regular r:id="rId47"/>
    </p:embeddedFont>
    <p:embeddedFont>
      <p:font typeface="Arial" charset="1" panose="020B0502020202020204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notesMasters/notesMaster1.xml" Type="http://schemas.openxmlformats.org/officeDocument/2006/relationships/notesMaster"/><Relationship Id="rId45" Target="theme/theme2.xml" Type="http://schemas.openxmlformats.org/officeDocument/2006/relationships/theme"/><Relationship Id="rId46" Target="notesSlides/notesSlide1.xml" Type="http://schemas.openxmlformats.org/officeDocument/2006/relationships/notesSlide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notesSlides/notesSlide2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3.xml" Type="http://schemas.openxmlformats.org/officeDocument/2006/relationships/notesSlide"/><Relationship Id="rId51" Target="notesSlides/notesSlide4.xml" Type="http://schemas.openxmlformats.org/officeDocument/2006/relationships/notesSlide"/><Relationship Id="rId52" Target="notesSlides/notesSlide5.xml" Type="http://schemas.openxmlformats.org/officeDocument/2006/relationships/notesSlide"/><Relationship Id="rId53" Target="notesSlides/notesSlide6.xml" Type="http://schemas.openxmlformats.org/officeDocument/2006/relationships/notesSlide"/><Relationship Id="rId54" Target="notesSlides/notesSlide7.xml" Type="http://schemas.openxmlformats.org/officeDocument/2006/relationships/notesSlide"/><Relationship Id="rId55" Target="notesSlides/notesSlide8.xml" Type="http://schemas.openxmlformats.org/officeDocument/2006/relationships/notesSlide"/><Relationship Id="rId56" Target="notesSlides/notesSlide9.xml" Type="http://schemas.openxmlformats.org/officeDocument/2006/relationships/notesSlide"/><Relationship Id="rId57" Target="notesSlides/notesSlide10.xml" Type="http://schemas.openxmlformats.org/officeDocument/2006/relationships/notesSlide"/><Relationship Id="rId58" Target="notesSlides/notesSlide11.xml" Type="http://schemas.openxmlformats.org/officeDocument/2006/relationships/notesSlide"/><Relationship Id="rId59" Target="notesSlides/notesSlide12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3.xml" Type="http://schemas.openxmlformats.org/officeDocument/2006/relationships/notesSlide"/><Relationship Id="rId61" Target="notesSlides/notesSlide14.xml" Type="http://schemas.openxmlformats.org/officeDocument/2006/relationships/notesSlide"/><Relationship Id="rId62" Target="notesSlides/notesSlide15.xml" Type="http://schemas.openxmlformats.org/officeDocument/2006/relationships/notesSlide"/><Relationship Id="rId63" Target="notesSlides/notesSlide16.xml" Type="http://schemas.openxmlformats.org/officeDocument/2006/relationships/notesSlide"/><Relationship Id="rId64" Target="notesSlides/notesSlide17.xml" Type="http://schemas.openxmlformats.org/officeDocument/2006/relationships/notesSlide"/><Relationship Id="rId65" Target="notesSlides/notesSlide18.xml" Type="http://schemas.openxmlformats.org/officeDocument/2006/relationships/notesSlide"/><Relationship Id="rId66" Target="notesSlides/notesSlide19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5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5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5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5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5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5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5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5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5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5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5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5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5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5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5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5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3419" y="-322235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10287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17375" y="1665372"/>
            <a:ext cx="13180042" cy="3800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9"/>
              </a:lnSpc>
            </a:pPr>
            <a:r>
              <a:rPr lang="en-US" b="true" sz="9999" spc="-619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Chapter 10</a:t>
            </a:r>
          </a:p>
          <a:p>
            <a:pPr algn="ctr">
              <a:lnSpc>
                <a:spcPts val="9899"/>
              </a:lnSpc>
            </a:pPr>
            <a:r>
              <a:rPr lang="en-US" b="true" sz="9999" spc="-619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 Classification and Clustering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586896" y="726124"/>
            <a:ext cx="5344807" cy="828445"/>
          </a:xfrm>
          <a:custGeom>
            <a:avLst/>
            <a:gdLst/>
            <a:ahLst/>
            <a:cxnLst/>
            <a:rect r="r" b="b" t="t" l="l"/>
            <a:pathLst>
              <a:path h="828445" w="5344807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7131" y="8433629"/>
            <a:ext cx="5286429" cy="1044070"/>
          </a:xfrm>
          <a:custGeom>
            <a:avLst/>
            <a:gdLst/>
            <a:ahLst/>
            <a:cxnLst/>
            <a:rect r="r" b="b" t="t" l="l"/>
            <a:pathLst>
              <a:path h="1044070" w="5286429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32901" y="5883427"/>
            <a:ext cx="5822199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-3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Group 4 - AI1801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03656" y="7223277"/>
            <a:ext cx="6656285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 spc="-31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Mentor :  NhungNTH69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55578" y="297046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09"/>
                </a:lnTo>
                <a:lnTo>
                  <a:pt x="0" y="938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Recall Logistic Regression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23400" y="2538550"/>
            <a:ext cx="17041198" cy="6986238"/>
          </a:xfrm>
          <a:custGeom>
            <a:avLst/>
            <a:gdLst/>
            <a:ahLst/>
            <a:cxnLst/>
            <a:rect r="r" b="b" t="t" l="l"/>
            <a:pathLst>
              <a:path h="6986238" w="17041198">
                <a:moveTo>
                  <a:pt x="0" y="0"/>
                </a:moveTo>
                <a:lnTo>
                  <a:pt x="17041198" y="0"/>
                </a:lnTo>
                <a:lnTo>
                  <a:pt x="17041198" y="6986238"/>
                </a:lnTo>
                <a:lnTo>
                  <a:pt x="0" y="6986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89" t="-43948" r="-11878" b="-1920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Support Vector Machines (SVM)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64100" y="2365050"/>
            <a:ext cx="17359800" cy="7354724"/>
          </a:xfrm>
          <a:custGeom>
            <a:avLst/>
            <a:gdLst/>
            <a:ahLst/>
            <a:cxnLst/>
            <a:rect r="r" b="b" t="t" l="l"/>
            <a:pathLst>
              <a:path h="7354724" w="17359800">
                <a:moveTo>
                  <a:pt x="0" y="0"/>
                </a:moveTo>
                <a:lnTo>
                  <a:pt x="17359800" y="0"/>
                </a:lnTo>
                <a:lnTo>
                  <a:pt x="17359800" y="7354724"/>
                </a:lnTo>
                <a:lnTo>
                  <a:pt x="0" y="735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68" t="-40102" r="-11638" b="-17162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38" y="117732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Support Vector Machines (SVM)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23400" y="2588100"/>
            <a:ext cx="17041200" cy="6978776"/>
          </a:xfrm>
          <a:custGeom>
            <a:avLst/>
            <a:gdLst/>
            <a:ahLst/>
            <a:cxnLst/>
            <a:rect r="r" b="b" t="t" l="l"/>
            <a:pathLst>
              <a:path h="6978776" w="17041200">
                <a:moveTo>
                  <a:pt x="0" y="0"/>
                </a:moveTo>
                <a:lnTo>
                  <a:pt x="17041200" y="0"/>
                </a:lnTo>
                <a:lnTo>
                  <a:pt x="17041200" y="6978776"/>
                </a:lnTo>
                <a:lnTo>
                  <a:pt x="0" y="6978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29" t="-44207" r="-10858" b="-1818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Support Vector Machines (SVM)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51050" y="2513750"/>
            <a:ext cx="16785900" cy="7244800"/>
          </a:xfrm>
          <a:custGeom>
            <a:avLst/>
            <a:gdLst/>
            <a:ahLst/>
            <a:cxnLst/>
            <a:rect r="r" b="b" t="t" l="l"/>
            <a:pathLst>
              <a:path h="7244800" w="16785900">
                <a:moveTo>
                  <a:pt x="0" y="0"/>
                </a:moveTo>
                <a:lnTo>
                  <a:pt x="16785900" y="0"/>
                </a:lnTo>
                <a:lnTo>
                  <a:pt x="16785900" y="7244800"/>
                </a:lnTo>
                <a:lnTo>
                  <a:pt x="0" y="724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129" t="-39744" r="-12518" b="-1611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Support Vector Machines (SVM)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42726" y="2315500"/>
            <a:ext cx="16802550" cy="7287450"/>
          </a:xfrm>
          <a:custGeom>
            <a:avLst/>
            <a:gdLst/>
            <a:ahLst/>
            <a:cxnLst/>
            <a:rect r="r" b="b" t="t" l="l"/>
            <a:pathLst>
              <a:path h="7287450" w="16802550">
                <a:moveTo>
                  <a:pt x="0" y="0"/>
                </a:moveTo>
                <a:lnTo>
                  <a:pt x="16802550" y="0"/>
                </a:lnTo>
                <a:lnTo>
                  <a:pt x="16802550" y="7287450"/>
                </a:lnTo>
                <a:lnTo>
                  <a:pt x="0" y="7287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89" t="-39314" r="-10218" b="-1314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Support Vector Machines (SVM)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3100" y="2265850"/>
            <a:ext cx="17161500" cy="7508172"/>
          </a:xfrm>
          <a:custGeom>
            <a:avLst/>
            <a:gdLst/>
            <a:ahLst/>
            <a:cxnLst/>
            <a:rect r="r" b="b" t="t" l="l"/>
            <a:pathLst>
              <a:path h="7508172" w="17161500">
                <a:moveTo>
                  <a:pt x="0" y="0"/>
                </a:moveTo>
                <a:lnTo>
                  <a:pt x="17161500" y="0"/>
                </a:lnTo>
                <a:lnTo>
                  <a:pt x="17161500" y="7508172"/>
                </a:lnTo>
                <a:lnTo>
                  <a:pt x="0" y="750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09" t="-42426" r="-13478" b="-1343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Support Vector Machines (SVM)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23400" y="2365050"/>
            <a:ext cx="17041200" cy="7467862"/>
          </a:xfrm>
          <a:custGeom>
            <a:avLst/>
            <a:gdLst/>
            <a:ahLst/>
            <a:cxnLst/>
            <a:rect r="r" b="b" t="t" l="l"/>
            <a:pathLst>
              <a:path h="7467862" w="17041200">
                <a:moveTo>
                  <a:pt x="0" y="0"/>
                </a:moveTo>
                <a:lnTo>
                  <a:pt x="17041200" y="0"/>
                </a:lnTo>
                <a:lnTo>
                  <a:pt x="17041200" y="7467862"/>
                </a:lnTo>
                <a:lnTo>
                  <a:pt x="0" y="7467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38" t="-40544" r="-12539" b="-1325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Logistic Regression vs. SVM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0900" y="3083900"/>
            <a:ext cx="17246198" cy="5393600"/>
          </a:xfrm>
          <a:custGeom>
            <a:avLst/>
            <a:gdLst/>
            <a:ahLst/>
            <a:cxnLst/>
            <a:rect r="r" b="b" t="t" l="l"/>
            <a:pathLst>
              <a:path h="5393600" w="17246198">
                <a:moveTo>
                  <a:pt x="0" y="0"/>
                </a:moveTo>
                <a:lnTo>
                  <a:pt x="17246198" y="0"/>
                </a:lnTo>
                <a:lnTo>
                  <a:pt x="17246198" y="5393600"/>
                </a:lnTo>
                <a:lnTo>
                  <a:pt x="0" y="5393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529" t="-58040" r="-12348" b="-5746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Classification with SVMs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22000" y="2166750"/>
            <a:ext cx="15378950" cy="7946750"/>
          </a:xfrm>
          <a:custGeom>
            <a:avLst/>
            <a:gdLst/>
            <a:ahLst/>
            <a:cxnLst/>
            <a:rect r="r" b="b" t="t" l="l"/>
            <a:pathLst>
              <a:path h="7946750" w="15378950">
                <a:moveTo>
                  <a:pt x="0" y="0"/>
                </a:moveTo>
                <a:lnTo>
                  <a:pt x="15378950" y="0"/>
                </a:lnTo>
                <a:lnTo>
                  <a:pt x="15378950" y="7946750"/>
                </a:lnTo>
                <a:lnTo>
                  <a:pt x="0" y="7946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29" t="-25550" r="-14498" b="-4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Classification with SVMs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48400" y="2035450"/>
            <a:ext cx="15872972" cy="8251550"/>
          </a:xfrm>
          <a:custGeom>
            <a:avLst/>
            <a:gdLst/>
            <a:ahLst/>
            <a:cxnLst/>
            <a:rect r="r" b="b" t="t" l="l"/>
            <a:pathLst>
              <a:path h="8251550" w="15872972">
                <a:moveTo>
                  <a:pt x="0" y="0"/>
                </a:moveTo>
                <a:lnTo>
                  <a:pt x="15872972" y="0"/>
                </a:lnTo>
                <a:lnTo>
                  <a:pt x="15872972" y="8251550"/>
                </a:lnTo>
                <a:lnTo>
                  <a:pt x="0" y="825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78" t="-26919" r="-15308" b="-3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9911" y="-305743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2888" y="3406932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88736" y="2070989"/>
            <a:ext cx="6470972" cy="1575382"/>
          </a:xfrm>
          <a:custGeom>
            <a:avLst/>
            <a:gdLst/>
            <a:ahLst/>
            <a:cxnLst/>
            <a:rect r="r" b="b" t="t" l="l"/>
            <a:pathLst>
              <a:path h="1575382" w="6470972">
                <a:moveTo>
                  <a:pt x="0" y="0"/>
                </a:moveTo>
                <a:lnTo>
                  <a:pt x="6470972" y="0"/>
                </a:lnTo>
                <a:lnTo>
                  <a:pt x="6470972" y="1575383"/>
                </a:lnTo>
                <a:lnTo>
                  <a:pt x="0" y="15753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-27690" r="0" b="-3883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92888" y="3851275"/>
            <a:ext cx="488178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Naïve Bayes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011208" y="5143500"/>
            <a:ext cx="9884221" cy="1488615"/>
          </a:xfrm>
          <a:custGeom>
            <a:avLst/>
            <a:gdLst/>
            <a:ahLst/>
            <a:cxnLst/>
            <a:rect r="r" b="b" t="t" l="l"/>
            <a:pathLst>
              <a:path h="1488615" w="9884221">
                <a:moveTo>
                  <a:pt x="0" y="0"/>
                </a:moveTo>
                <a:lnTo>
                  <a:pt x="9884221" y="0"/>
                </a:lnTo>
                <a:lnTo>
                  <a:pt x="9884221" y="1488615"/>
                </a:lnTo>
                <a:lnTo>
                  <a:pt x="0" y="148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-89832" r="0" b="-793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586581" y="81776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37491" y="831236"/>
            <a:ext cx="7392577" cy="99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Contents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80150" y="2405141"/>
            <a:ext cx="5955976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10.1 Classification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77629" y="5344028"/>
            <a:ext cx="7179175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Support Vector Machines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03109" y="6841665"/>
            <a:ext cx="488178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Evaluation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0800000">
            <a:off x="16183948" y="7967015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1" y="0"/>
                </a:lnTo>
                <a:lnTo>
                  <a:pt x="1839301" y="2160705"/>
                </a:lnTo>
                <a:lnTo>
                  <a:pt x="0" y="216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02204" y="-464075"/>
            <a:ext cx="10509294" cy="10509294"/>
          </a:xfrm>
          <a:custGeom>
            <a:avLst/>
            <a:gdLst/>
            <a:ahLst/>
            <a:cxnLst/>
            <a:rect r="r" b="b" t="t" l="l"/>
            <a:pathLst>
              <a:path h="10509294" w="10509294">
                <a:moveTo>
                  <a:pt x="0" y="0"/>
                </a:moveTo>
                <a:lnTo>
                  <a:pt x="10509294" y="0"/>
                </a:lnTo>
                <a:lnTo>
                  <a:pt x="10509294" y="10509294"/>
                </a:lnTo>
                <a:lnTo>
                  <a:pt x="0" y="1050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9477" y="688361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1" y="0"/>
                </a:lnTo>
                <a:lnTo>
                  <a:pt x="3028741" y="938909"/>
                </a:lnTo>
                <a:lnTo>
                  <a:pt x="0" y="938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Classification with SVMs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24500" y="2035450"/>
            <a:ext cx="16083018" cy="8251550"/>
          </a:xfrm>
          <a:custGeom>
            <a:avLst/>
            <a:gdLst/>
            <a:ahLst/>
            <a:cxnLst/>
            <a:rect r="r" b="b" t="t" l="l"/>
            <a:pathLst>
              <a:path h="8251550" w="16083018">
                <a:moveTo>
                  <a:pt x="0" y="0"/>
                </a:moveTo>
                <a:lnTo>
                  <a:pt x="16083018" y="0"/>
                </a:lnTo>
                <a:lnTo>
                  <a:pt x="16083018" y="8251550"/>
                </a:lnTo>
                <a:lnTo>
                  <a:pt x="0" y="825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9" t="-26920" r="-14178" b="-4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Classification with SVMs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75000" y="2035450"/>
            <a:ext cx="16086060" cy="8251550"/>
          </a:xfrm>
          <a:custGeom>
            <a:avLst/>
            <a:gdLst/>
            <a:ahLst/>
            <a:cxnLst/>
            <a:rect r="r" b="b" t="t" l="l"/>
            <a:pathLst>
              <a:path h="8251550" w="16086060">
                <a:moveTo>
                  <a:pt x="0" y="0"/>
                </a:moveTo>
                <a:lnTo>
                  <a:pt x="16086060" y="0"/>
                </a:lnTo>
                <a:lnTo>
                  <a:pt x="16086060" y="8251550"/>
                </a:lnTo>
                <a:lnTo>
                  <a:pt x="0" y="825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69" t="-26000" r="-13329" b="-4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Classification with SVMs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2100" y="2166750"/>
            <a:ext cx="15827118" cy="8120250"/>
          </a:xfrm>
          <a:custGeom>
            <a:avLst/>
            <a:gdLst/>
            <a:ahLst/>
            <a:cxnLst/>
            <a:rect r="r" b="b" t="t" l="l"/>
            <a:pathLst>
              <a:path h="8120250" w="15827118">
                <a:moveTo>
                  <a:pt x="0" y="0"/>
                </a:moveTo>
                <a:lnTo>
                  <a:pt x="15827118" y="0"/>
                </a:lnTo>
                <a:lnTo>
                  <a:pt x="15827118" y="8120250"/>
                </a:lnTo>
                <a:lnTo>
                  <a:pt x="0" y="81202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9" t="-26920" r="-14178" b="-4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21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Classification with SVMs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2100" y="2035450"/>
            <a:ext cx="16352556" cy="8251550"/>
          </a:xfrm>
          <a:custGeom>
            <a:avLst/>
            <a:gdLst/>
            <a:ahLst/>
            <a:cxnLst/>
            <a:rect r="r" b="b" t="t" l="l"/>
            <a:pathLst>
              <a:path h="8251550" w="16352556">
                <a:moveTo>
                  <a:pt x="0" y="0"/>
                </a:moveTo>
                <a:lnTo>
                  <a:pt x="16352556" y="0"/>
                </a:lnTo>
                <a:lnTo>
                  <a:pt x="16352556" y="8251550"/>
                </a:lnTo>
                <a:lnTo>
                  <a:pt x="0" y="825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59" t="-27379" r="-12699" b="-3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4634" y="0"/>
            <a:ext cx="17398732" cy="10287000"/>
          </a:xfrm>
          <a:custGeom>
            <a:avLst/>
            <a:gdLst/>
            <a:ahLst/>
            <a:cxnLst/>
            <a:rect r="r" b="b" t="t" l="l"/>
            <a:pathLst>
              <a:path h="10287000" w="17398732">
                <a:moveTo>
                  <a:pt x="0" y="0"/>
                </a:moveTo>
                <a:lnTo>
                  <a:pt x="17398732" y="0"/>
                </a:lnTo>
                <a:lnTo>
                  <a:pt x="17398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5161" y="8396691"/>
            <a:ext cx="9220734" cy="1723218"/>
          </a:xfrm>
          <a:custGeom>
            <a:avLst/>
            <a:gdLst/>
            <a:ahLst/>
            <a:cxnLst/>
            <a:rect r="r" b="b" t="t" l="l"/>
            <a:pathLst>
              <a:path h="1723218" w="9220734">
                <a:moveTo>
                  <a:pt x="0" y="0"/>
                </a:moveTo>
                <a:lnTo>
                  <a:pt x="9220734" y="0"/>
                </a:lnTo>
                <a:lnTo>
                  <a:pt x="9220734" y="1723218"/>
                </a:lnTo>
                <a:lnTo>
                  <a:pt x="0" y="1723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825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605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Outlier Sensitivity in SVMs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65600" y="2035450"/>
            <a:ext cx="12634500" cy="8233000"/>
          </a:xfrm>
          <a:custGeom>
            <a:avLst/>
            <a:gdLst/>
            <a:ahLst/>
            <a:cxnLst/>
            <a:rect r="r" b="b" t="t" l="l"/>
            <a:pathLst>
              <a:path h="8233000" w="12634500">
                <a:moveTo>
                  <a:pt x="0" y="0"/>
                </a:moveTo>
                <a:lnTo>
                  <a:pt x="12634500" y="0"/>
                </a:lnTo>
                <a:lnTo>
                  <a:pt x="12634500" y="8233000"/>
                </a:lnTo>
                <a:lnTo>
                  <a:pt x="0" y="8233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588" t="-34243" r="-19048" b="-4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30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605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Outlier Sensitivity in SVMs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006700" y="2184200"/>
            <a:ext cx="12263682" cy="8102800"/>
          </a:xfrm>
          <a:custGeom>
            <a:avLst/>
            <a:gdLst/>
            <a:ahLst/>
            <a:cxnLst/>
            <a:rect r="r" b="b" t="t" l="l"/>
            <a:pathLst>
              <a:path h="8102800" w="12263682">
                <a:moveTo>
                  <a:pt x="0" y="0"/>
                </a:moveTo>
                <a:lnTo>
                  <a:pt x="12263682" y="0"/>
                </a:lnTo>
                <a:lnTo>
                  <a:pt x="12263682" y="8102800"/>
                </a:lnTo>
                <a:lnTo>
                  <a:pt x="0" y="8102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519" t="-34763" r="-19898" b="-4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31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605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Outlier Sensitivity in SVMs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61400" y="2035450"/>
            <a:ext cx="12631228" cy="8251550"/>
          </a:xfrm>
          <a:custGeom>
            <a:avLst/>
            <a:gdLst/>
            <a:ahLst/>
            <a:cxnLst/>
            <a:rect r="r" b="b" t="t" l="l"/>
            <a:pathLst>
              <a:path h="8251550" w="12631228">
                <a:moveTo>
                  <a:pt x="0" y="0"/>
                </a:moveTo>
                <a:lnTo>
                  <a:pt x="12631228" y="0"/>
                </a:lnTo>
                <a:lnTo>
                  <a:pt x="12631228" y="8251550"/>
                </a:lnTo>
                <a:lnTo>
                  <a:pt x="0" y="825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189" t="-34243" r="-18838" b="-4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32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605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Outlier Sensitivity in SVMs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74250" y="2035450"/>
            <a:ext cx="12189772" cy="8251550"/>
          </a:xfrm>
          <a:custGeom>
            <a:avLst/>
            <a:gdLst/>
            <a:ahLst/>
            <a:cxnLst/>
            <a:rect r="r" b="b" t="t" l="l"/>
            <a:pathLst>
              <a:path h="8251550" w="12189772">
                <a:moveTo>
                  <a:pt x="0" y="0"/>
                </a:moveTo>
                <a:lnTo>
                  <a:pt x="12189772" y="0"/>
                </a:lnTo>
                <a:lnTo>
                  <a:pt x="12189772" y="8251550"/>
                </a:lnTo>
                <a:lnTo>
                  <a:pt x="0" y="825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969" t="-32211" r="-20258" b="-3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33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0" y="19794"/>
            <a:ext cx="1806524" cy="910968"/>
          </a:xfrm>
          <a:custGeom>
            <a:avLst/>
            <a:gdLst/>
            <a:ahLst/>
            <a:cxnLst/>
            <a:rect r="r" b="b" t="t" l="l"/>
            <a:pathLst>
              <a:path h="910968" w="1806524">
                <a:moveTo>
                  <a:pt x="0" y="0"/>
                </a:moveTo>
                <a:lnTo>
                  <a:pt x="1806524" y="0"/>
                </a:lnTo>
                <a:lnTo>
                  <a:pt x="1806524" y="910968"/>
                </a:lnTo>
                <a:lnTo>
                  <a:pt x="0" y="910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3400" y="890050"/>
            <a:ext cx="17041200" cy="1145400"/>
            <a:chOff x="0" y="0"/>
            <a:chExt cx="22721600" cy="1527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21601" cy="1527200"/>
            </a:xfrm>
            <a:custGeom>
              <a:avLst/>
              <a:gdLst/>
              <a:ahLst/>
              <a:cxnLst/>
              <a:rect r="r" b="b" t="t" l="l"/>
              <a:pathLst>
                <a:path h="1527200" w="22721601">
                  <a:moveTo>
                    <a:pt x="0" y="0"/>
                  </a:moveTo>
                  <a:lnTo>
                    <a:pt x="22721601" y="0"/>
                  </a:lnTo>
                  <a:lnTo>
                    <a:pt x="22721601" y="1527200"/>
                  </a:lnTo>
                  <a:lnTo>
                    <a:pt x="0" y="15272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19075"/>
              <a:ext cx="22721600" cy="1746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280"/>
                </a:lnSpc>
              </a:pPr>
              <a:r>
                <a:rPr lang="en-US" b="true" sz="6000">
                  <a:solidFill>
                    <a:srgbClr val="0605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Outlier Sensitivity in SVMs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23400" y="2141950"/>
            <a:ext cx="15811002" cy="8038000"/>
          </a:xfrm>
          <a:custGeom>
            <a:avLst/>
            <a:gdLst/>
            <a:ahLst/>
            <a:cxnLst/>
            <a:rect r="r" b="b" t="t" l="l"/>
            <a:pathLst>
              <a:path h="8038000" w="15811002">
                <a:moveTo>
                  <a:pt x="0" y="0"/>
                </a:moveTo>
                <a:lnTo>
                  <a:pt x="15811002" y="0"/>
                </a:lnTo>
                <a:lnTo>
                  <a:pt x="15811002" y="8038000"/>
                </a:lnTo>
                <a:lnTo>
                  <a:pt x="0" y="803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9" t="-27849" r="-13958" b="-35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6944916" y="9326434"/>
            <a:ext cx="1097400" cy="787200"/>
            <a:chOff x="0" y="0"/>
            <a:chExt cx="1463200" cy="104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63200" cy="1049600"/>
            </a:xfrm>
            <a:custGeom>
              <a:avLst/>
              <a:gdLst/>
              <a:ahLst/>
              <a:cxnLst/>
              <a:rect r="r" b="b" t="t" l="l"/>
              <a:pathLst>
                <a:path h="1049600" w="1463200">
                  <a:moveTo>
                    <a:pt x="0" y="0"/>
                  </a:moveTo>
                  <a:lnTo>
                    <a:pt x="1463200" y="0"/>
                  </a:lnTo>
                  <a:lnTo>
                    <a:pt x="1463200" y="1049600"/>
                  </a:lnTo>
                  <a:lnTo>
                    <a:pt x="0" y="1049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63200" cy="10972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r">
                <a:lnSpc>
                  <a:spcPts val="2400"/>
                </a:lnSpc>
              </a:pPr>
              <a:r>
                <a:rPr lang="en-US" sz="2000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34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9911" y="-305743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2888" y="3406932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1208" y="5143500"/>
            <a:ext cx="9884221" cy="1488615"/>
          </a:xfrm>
          <a:custGeom>
            <a:avLst/>
            <a:gdLst/>
            <a:ahLst/>
            <a:cxnLst/>
            <a:rect r="r" b="b" t="t" l="l"/>
            <a:pathLst>
              <a:path h="1488615" w="9884221">
                <a:moveTo>
                  <a:pt x="0" y="0"/>
                </a:moveTo>
                <a:lnTo>
                  <a:pt x="9884221" y="0"/>
                </a:lnTo>
                <a:lnTo>
                  <a:pt x="9884221" y="1488615"/>
                </a:lnTo>
                <a:lnTo>
                  <a:pt x="0" y="148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-89832" r="0" b="-793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586581" y="81776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37609" y="932439"/>
            <a:ext cx="14456545" cy="99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Classification: Naïve Bayes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16183948" y="7967015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1" y="0"/>
                </a:lnTo>
                <a:lnTo>
                  <a:pt x="1839301" y="2160705"/>
                </a:lnTo>
                <a:lnTo>
                  <a:pt x="0" y="216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702204" y="-464075"/>
            <a:ext cx="10509294" cy="10509294"/>
          </a:xfrm>
          <a:custGeom>
            <a:avLst/>
            <a:gdLst/>
            <a:ahLst/>
            <a:cxnLst/>
            <a:rect r="r" b="b" t="t" l="l"/>
            <a:pathLst>
              <a:path h="10509294" w="10509294">
                <a:moveTo>
                  <a:pt x="0" y="0"/>
                </a:moveTo>
                <a:lnTo>
                  <a:pt x="10509294" y="0"/>
                </a:lnTo>
                <a:lnTo>
                  <a:pt x="10509294" y="10509294"/>
                </a:lnTo>
                <a:lnTo>
                  <a:pt x="0" y="1050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8219" y="789564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10"/>
                </a:lnTo>
                <a:lnTo>
                  <a:pt x="0" y="938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15727" y="3320860"/>
            <a:ext cx="14456545" cy="5109961"/>
          </a:xfrm>
          <a:custGeom>
            <a:avLst/>
            <a:gdLst/>
            <a:ahLst/>
            <a:cxnLst/>
            <a:rect r="r" b="b" t="t" l="l"/>
            <a:pathLst>
              <a:path h="5109961" w="14456545">
                <a:moveTo>
                  <a:pt x="0" y="0"/>
                </a:moveTo>
                <a:lnTo>
                  <a:pt x="14456546" y="0"/>
                </a:lnTo>
                <a:lnTo>
                  <a:pt x="14456546" y="5109961"/>
                </a:lnTo>
                <a:lnTo>
                  <a:pt x="0" y="51099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885" y="947470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7"/>
                </a:lnTo>
                <a:lnTo>
                  <a:pt x="0" y="2182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2213234" y="7365199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8"/>
                </a:lnTo>
                <a:lnTo>
                  <a:pt x="0" y="218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51413" y="2698466"/>
            <a:ext cx="11785175" cy="5141283"/>
          </a:xfrm>
          <a:custGeom>
            <a:avLst/>
            <a:gdLst/>
            <a:ahLst/>
            <a:cxnLst/>
            <a:rect r="r" b="b" t="t" l="l"/>
            <a:pathLst>
              <a:path h="5141283" w="11785175">
                <a:moveTo>
                  <a:pt x="0" y="0"/>
                </a:moveTo>
                <a:lnTo>
                  <a:pt x="11785174" y="0"/>
                </a:lnTo>
                <a:lnTo>
                  <a:pt x="11785174" y="5141282"/>
                </a:lnTo>
                <a:lnTo>
                  <a:pt x="0" y="5141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09"/>
                </a:lnTo>
                <a:lnTo>
                  <a:pt x="0" y="9389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99121" y="430650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3207" y="-2592852"/>
            <a:ext cx="5542651" cy="5542651"/>
          </a:xfrm>
          <a:custGeom>
            <a:avLst/>
            <a:gdLst/>
            <a:ahLst/>
            <a:cxnLst/>
            <a:rect r="r" b="b" t="t" l="l"/>
            <a:pathLst>
              <a:path h="5542651" w="5542651">
                <a:moveTo>
                  <a:pt x="0" y="0"/>
                </a:moveTo>
                <a:lnTo>
                  <a:pt x="5542651" y="0"/>
                </a:lnTo>
                <a:lnTo>
                  <a:pt x="5542651" y="5542651"/>
                </a:lnTo>
                <a:lnTo>
                  <a:pt x="0" y="554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81531">
            <a:off x="-1441921" y="295543"/>
            <a:ext cx="7315200" cy="2130552"/>
          </a:xfrm>
          <a:custGeom>
            <a:avLst/>
            <a:gdLst/>
            <a:ahLst/>
            <a:cxnLst/>
            <a:rect r="r" b="b" t="t" l="l"/>
            <a:pathLst>
              <a:path h="2130552" w="7315200">
                <a:moveTo>
                  <a:pt x="0" y="0"/>
                </a:moveTo>
                <a:lnTo>
                  <a:pt x="7315200" y="0"/>
                </a:lnTo>
                <a:lnTo>
                  <a:pt x="7315200" y="2130552"/>
                </a:lnTo>
                <a:lnTo>
                  <a:pt x="0" y="2130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23207" y="9143406"/>
            <a:ext cx="7315200" cy="762000"/>
          </a:xfrm>
          <a:custGeom>
            <a:avLst/>
            <a:gdLst/>
            <a:ahLst/>
            <a:cxnLst/>
            <a:rect r="r" b="b" t="t" l="l"/>
            <a:pathLst>
              <a:path h="762000" w="7315200">
                <a:moveTo>
                  <a:pt x="0" y="0"/>
                </a:moveTo>
                <a:lnTo>
                  <a:pt x="7315200" y="0"/>
                </a:lnTo>
                <a:lnTo>
                  <a:pt x="73152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36327" y="4894166"/>
            <a:ext cx="7015345" cy="1135252"/>
          </a:xfrm>
          <a:custGeom>
            <a:avLst/>
            <a:gdLst/>
            <a:ahLst/>
            <a:cxnLst/>
            <a:rect r="r" b="b" t="t" l="l"/>
            <a:pathLst>
              <a:path h="1135252" w="7015345">
                <a:moveTo>
                  <a:pt x="0" y="0"/>
                </a:moveTo>
                <a:lnTo>
                  <a:pt x="7015346" y="0"/>
                </a:lnTo>
                <a:lnTo>
                  <a:pt x="7015346" y="1135252"/>
                </a:lnTo>
                <a:lnTo>
                  <a:pt x="0" y="1135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27" t="-21912" r="-360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94853" y="8035001"/>
            <a:ext cx="3303158" cy="1394298"/>
          </a:xfrm>
          <a:custGeom>
            <a:avLst/>
            <a:gdLst/>
            <a:ahLst/>
            <a:cxnLst/>
            <a:rect r="r" b="b" t="t" l="l"/>
            <a:pathLst>
              <a:path h="1394298" w="3303158">
                <a:moveTo>
                  <a:pt x="0" y="0"/>
                </a:moveTo>
                <a:lnTo>
                  <a:pt x="3303157" y="0"/>
                </a:lnTo>
                <a:lnTo>
                  <a:pt x="3303157" y="1394298"/>
                </a:lnTo>
                <a:lnTo>
                  <a:pt x="0" y="13942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50143" y="619104"/>
            <a:ext cx="7392577" cy="98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Evaluation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7351" y="1668080"/>
            <a:ext cx="15864952" cy="2472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4968"/>
              </a:lnSpc>
              <a:buFont typeface="Arial"/>
              <a:buChar char="•"/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 machine learning, one of the most important tasks is classification. The goal of a classification model is to correctly assign labels to input data samples. However, after building the model, how do we determine whether it performs well?</a:t>
            </a:r>
          </a:p>
          <a:p>
            <a:pPr algn="l" marL="496571" indent="-248285" lvl="1">
              <a:lnSpc>
                <a:spcPts val="4968"/>
              </a:lnSpc>
              <a:buFont typeface="Arial"/>
              <a:buChar char="•"/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Evaluating a classification model is crucial to understanding its effectiveness and identifying areas for improvement. The two most commonly used evaluation metrics are Accuracy and F-measure (F1-score).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7351" y="4096426"/>
            <a:ext cx="1586495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5399"/>
              </a:lnSpc>
              <a:buFont typeface="Arial"/>
              <a:buChar char="•"/>
            </a:pPr>
            <a:r>
              <a:rPr lang="en-US" b="true" sz="2499" spc="-154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Accuracy </a:t>
            </a:r>
            <a:r>
              <a:rPr lang="en-US" sz="2499" spc="-15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is the simplest metric, calculated as the ratio of correctly classified samples to the total number of samples: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4348" y="5972268"/>
            <a:ext cx="15864952" cy="184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4968"/>
              </a:lnSpc>
              <a:buFont typeface="Arial"/>
              <a:buChar char="•"/>
            </a:pPr>
            <a:r>
              <a:rPr lang="en-US" b="true" sz="2300" spc="-14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For example, </a:t>
            </a: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suppose we have a model that classifies emails as "Spam" or "Not Spam". If the model correctly classifies 90 out of 100 emails, the accuracy would be:For example, suppose we have a model that classifies emails as "Spam" or "Not Spam". If the model correctly classifies 90 out of 100 emails, the accuracy would be: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355578" y="297046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09"/>
                </a:lnTo>
                <a:lnTo>
                  <a:pt x="0" y="9389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99121" y="430650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3207" y="-2592852"/>
            <a:ext cx="5542651" cy="5542651"/>
          </a:xfrm>
          <a:custGeom>
            <a:avLst/>
            <a:gdLst/>
            <a:ahLst/>
            <a:cxnLst/>
            <a:rect r="r" b="b" t="t" l="l"/>
            <a:pathLst>
              <a:path h="5542651" w="5542651">
                <a:moveTo>
                  <a:pt x="0" y="0"/>
                </a:moveTo>
                <a:lnTo>
                  <a:pt x="5542651" y="0"/>
                </a:lnTo>
                <a:lnTo>
                  <a:pt x="5542651" y="5542651"/>
                </a:lnTo>
                <a:lnTo>
                  <a:pt x="0" y="554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8115" y="-237625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0" y="0"/>
                </a:lnTo>
                <a:lnTo>
                  <a:pt x="301170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7259300" y="8029729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794154"/>
            <a:ext cx="5764079" cy="1164118"/>
          </a:xfrm>
          <a:custGeom>
            <a:avLst/>
            <a:gdLst/>
            <a:ahLst/>
            <a:cxnLst/>
            <a:rect r="r" b="b" t="t" l="l"/>
            <a:pathLst>
              <a:path h="1164118" w="5764079">
                <a:moveTo>
                  <a:pt x="0" y="0"/>
                </a:moveTo>
                <a:lnTo>
                  <a:pt x="5764079" y="0"/>
                </a:lnTo>
                <a:lnTo>
                  <a:pt x="5764079" y="1164118"/>
                </a:lnTo>
                <a:lnTo>
                  <a:pt x="0" y="11641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4477956"/>
            <a:ext cx="4992169" cy="1162145"/>
          </a:xfrm>
          <a:custGeom>
            <a:avLst/>
            <a:gdLst/>
            <a:ahLst/>
            <a:cxnLst/>
            <a:rect r="r" b="b" t="t" l="l"/>
            <a:pathLst>
              <a:path h="1162145" w="4992169">
                <a:moveTo>
                  <a:pt x="0" y="0"/>
                </a:moveTo>
                <a:lnTo>
                  <a:pt x="4992169" y="0"/>
                </a:lnTo>
                <a:lnTo>
                  <a:pt x="4992169" y="1162144"/>
                </a:lnTo>
                <a:lnTo>
                  <a:pt x="0" y="11621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6408702"/>
            <a:ext cx="5179207" cy="1291751"/>
          </a:xfrm>
          <a:custGeom>
            <a:avLst/>
            <a:gdLst/>
            <a:ahLst/>
            <a:cxnLst/>
            <a:rect r="r" b="b" t="t" l="l"/>
            <a:pathLst>
              <a:path h="1291751" w="5179207">
                <a:moveTo>
                  <a:pt x="0" y="0"/>
                </a:moveTo>
                <a:lnTo>
                  <a:pt x="5179207" y="0"/>
                </a:lnTo>
                <a:lnTo>
                  <a:pt x="5179207" y="1291752"/>
                </a:lnTo>
                <a:lnTo>
                  <a:pt x="0" y="12917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604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44933" y="1364928"/>
            <a:ext cx="1565479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5399"/>
              </a:lnSpc>
              <a:buFont typeface="Arial"/>
              <a:buChar char="•"/>
            </a:pPr>
            <a:r>
              <a:rPr lang="en-US" b="true" sz="2499" spc="-154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F-measure (F1-score) </a:t>
            </a:r>
            <a:r>
              <a:rPr lang="en-US" sz="2499" spc="-154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To address this issue, additional metrics such as Precision, Recall, and F1-score are used.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81841" y="557462"/>
            <a:ext cx="7392577" cy="98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Evaluation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4933" y="1993578"/>
            <a:ext cx="15864952" cy="121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4968"/>
              </a:lnSpc>
              <a:buFont typeface="Arial"/>
              <a:buChar char="•"/>
            </a:pPr>
            <a:r>
              <a:rPr lang="en-US" b="true" sz="2300" spc="-14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Precision (Positive Predictive Value) </a:t>
            </a: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Precision measures the proportion of correctly predicted positive instances out of all instances predicted as positive.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95519" y="3720147"/>
            <a:ext cx="15864952" cy="586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4968"/>
              </a:lnSpc>
              <a:buFont typeface="Arial"/>
              <a:buChar char="•"/>
            </a:pPr>
            <a:r>
              <a:rPr lang="en-US" b="true" sz="2300" spc="-14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Recall (Sensitivity or True Positive Rate) </a:t>
            </a: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measures the proportion of actual positive instances correctly identified.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5583" y="5682136"/>
            <a:ext cx="15864952" cy="121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4968"/>
              </a:lnSpc>
              <a:buFont typeface="Arial"/>
              <a:buChar char="•"/>
            </a:pPr>
            <a:r>
              <a:rPr lang="en-US" b="true" sz="2300" spc="-142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F1-score (Harmonic Mean of Precision and Recall) </a:t>
            </a: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balances precision and recall. It is useful when there is an imbalance between the number of positive and negative samples..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95519" y="7350633"/>
            <a:ext cx="15864952" cy="190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5399"/>
              </a:lnSpc>
              <a:buFont typeface="Arial"/>
              <a:buChar char="•"/>
            </a:pPr>
            <a:r>
              <a:rPr lang="en-US" b="true" sz="2499" spc="-154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use F1-score?</a:t>
            </a:r>
          </a:p>
          <a:p>
            <a:pPr algn="l" marL="496571" indent="-248285" lvl="1">
              <a:lnSpc>
                <a:spcPts val="4968"/>
              </a:lnSpc>
              <a:buFont typeface="Arial"/>
              <a:buChar char="•"/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Accuracy can be misleading in imbalanced datasets, but F1-score accounts for both precision and recall.</a:t>
            </a:r>
          </a:p>
          <a:p>
            <a:pPr algn="l" marL="496571" indent="-248285" lvl="1">
              <a:lnSpc>
                <a:spcPts val="4968"/>
              </a:lnSpc>
              <a:buFont typeface="Arial"/>
              <a:buChar char="•"/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F1-score is especially useful when both false positives and false negatives are undesirable.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55578" y="297046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09"/>
                </a:lnTo>
                <a:lnTo>
                  <a:pt x="0" y="93890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8770" y="2048152"/>
            <a:ext cx="16172691" cy="7142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8"/>
              </a:lnSpc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When evaluating a classification model, it is important to recognize key differences between classification tasks and information retrieval (IR) tasks. The two major differences are:</a:t>
            </a:r>
          </a:p>
          <a:p>
            <a:pPr algn="l">
              <a:lnSpc>
                <a:spcPts val="3818"/>
              </a:lnSpc>
            </a:pPr>
            <a:r>
              <a:rPr lang="en-US" sz="2300" spc="-142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The Concept of "Correctness"</a:t>
            </a:r>
          </a:p>
          <a:p>
            <a:pPr algn="l" marL="496574" indent="-248287" lvl="1">
              <a:lnSpc>
                <a:spcPts val="3818"/>
              </a:lnSpc>
              <a:buFont typeface="Arial"/>
              <a:buChar char="•"/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 information retrieval (IR), a document is considered "relevant" if it is related to the user's search query.</a:t>
            </a:r>
          </a:p>
          <a:p>
            <a:pPr algn="l" marL="496574" indent="-248287" lvl="1">
              <a:lnSpc>
                <a:spcPts val="3818"/>
              </a:lnSpc>
              <a:buFont typeface="Arial"/>
              <a:buChar char="•"/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 classification, a prediction is considered correct only if it exactly matches the actual label.</a:t>
            </a:r>
          </a:p>
          <a:p>
            <a:pPr algn="l">
              <a:lnSpc>
                <a:spcPts val="3818"/>
              </a:lnSpc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Example:</a:t>
            </a:r>
          </a:p>
          <a:p>
            <a:pPr algn="l" marL="496574" indent="-248287" lvl="1">
              <a:lnSpc>
                <a:spcPts val="3818"/>
              </a:lnSpc>
              <a:buFont typeface="Arial"/>
              <a:buChar char="•"/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 Google Search, an article may be partially relevant to a query but not an exact match.</a:t>
            </a:r>
          </a:p>
          <a:p>
            <a:pPr algn="l" marL="496574" indent="-248287" lvl="1">
              <a:lnSpc>
                <a:spcPts val="3818"/>
              </a:lnSpc>
              <a:buFont typeface="Arial"/>
              <a:buChar char="•"/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 email spam classification, an email can only be labeled as either "Spam" or "Not Spam."</a:t>
            </a:r>
          </a:p>
          <a:p>
            <a:pPr algn="l">
              <a:lnSpc>
                <a:spcPts val="3818"/>
              </a:lnSpc>
            </a:pPr>
            <a:r>
              <a:rPr lang="en-US" sz="2300" spc="-142" b="true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Microaveraging in Classification Evaluation</a:t>
            </a:r>
          </a:p>
          <a:p>
            <a:pPr algn="l">
              <a:lnSpc>
                <a:spcPts val="3818"/>
              </a:lnSpc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In classification tasks, microaveraging is commonly used to aggregate Precision, Recall, and F1-score across all classes.</a:t>
            </a:r>
          </a:p>
          <a:p>
            <a:pPr algn="l" marL="496574" indent="-248287" lvl="1">
              <a:lnSpc>
                <a:spcPts val="3818"/>
              </a:lnSpc>
              <a:buFont typeface="Arial"/>
              <a:buChar char="•"/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Microaveraging: Computes total True Positives (TP), False Positives (FP), and False Negatives (FN) across all classes before calculating Precision, Recall, and F1-score.</a:t>
            </a:r>
          </a:p>
          <a:p>
            <a:pPr algn="l" marL="496574" indent="-248287" lvl="1">
              <a:lnSpc>
                <a:spcPts val="3818"/>
              </a:lnSpc>
              <a:buFont typeface="Arial"/>
              <a:buChar char="•"/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Macroaveraging: Calculates Precision, Recall, and F1-score for each class separately and then averages them.</a:t>
            </a:r>
          </a:p>
          <a:p>
            <a:pPr algn="l">
              <a:lnSpc>
                <a:spcPts val="3818"/>
              </a:lnSpc>
            </a:pPr>
            <a:r>
              <a:rPr lang="en-US" sz="2300" spc="-14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Microaveraging is particularly useful in multi-class classification problems where class distributions may be imbalanced.</a:t>
            </a:r>
          </a:p>
          <a:p>
            <a:pPr algn="l">
              <a:lnSpc>
                <a:spcPts val="3818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95990" y="112809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7" y="0"/>
                </a:lnTo>
                <a:lnTo>
                  <a:pt x="3894117" y="2182328"/>
                </a:lnTo>
                <a:lnTo>
                  <a:pt x="0" y="21823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06592" y="619104"/>
            <a:ext cx="7392577" cy="98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Evaluation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4393884" y="7886862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7"/>
                </a:lnTo>
                <a:lnTo>
                  <a:pt x="0" y="2182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5578" y="297046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09"/>
                </a:lnTo>
                <a:lnTo>
                  <a:pt x="0" y="938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10287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5048896" y="-232585"/>
            <a:ext cx="8135192" cy="9694370"/>
          </a:xfrm>
          <a:custGeom>
            <a:avLst/>
            <a:gdLst/>
            <a:ahLst/>
            <a:cxnLst/>
            <a:rect r="r" b="b" t="t" l="l"/>
            <a:pathLst>
              <a:path h="9694370" w="8135192">
                <a:moveTo>
                  <a:pt x="0" y="0"/>
                </a:moveTo>
                <a:lnTo>
                  <a:pt x="8135193" y="0"/>
                </a:lnTo>
                <a:lnTo>
                  <a:pt x="8135193" y="9694371"/>
                </a:lnTo>
                <a:lnTo>
                  <a:pt x="0" y="96943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12289" y="3411287"/>
            <a:ext cx="8863422" cy="158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41"/>
              </a:lnSpc>
            </a:pPr>
            <a:r>
              <a:rPr lang="en-US" b="true" sz="8993" spc="629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DEMO CODE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55578" y="297046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09"/>
                </a:lnTo>
                <a:lnTo>
                  <a:pt x="0" y="938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3419" y="-322235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10287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3979" y="3667297"/>
            <a:ext cx="13180042" cy="176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0"/>
              </a:lnSpc>
            </a:pPr>
            <a:r>
              <a:rPr lang="en-US" b="true" sz="13374" spc="-829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586896" y="726124"/>
            <a:ext cx="5344807" cy="828445"/>
          </a:xfrm>
          <a:custGeom>
            <a:avLst/>
            <a:gdLst/>
            <a:ahLst/>
            <a:cxnLst/>
            <a:rect r="r" b="b" t="t" l="l"/>
            <a:pathLst>
              <a:path h="828445" w="5344807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7131" y="8433629"/>
            <a:ext cx="5286429" cy="1044070"/>
          </a:xfrm>
          <a:custGeom>
            <a:avLst/>
            <a:gdLst/>
            <a:ahLst/>
            <a:cxnLst/>
            <a:rect r="r" b="b" t="t" l="l"/>
            <a:pathLst>
              <a:path h="1044070" w="5286429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86761" y="5781433"/>
            <a:ext cx="5714478" cy="180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Presented by</a:t>
            </a:r>
          </a:p>
          <a:p>
            <a:pPr algn="ctr">
              <a:lnSpc>
                <a:spcPts val="7000"/>
              </a:lnSpc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Group 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55578" y="297046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09"/>
                </a:lnTo>
                <a:lnTo>
                  <a:pt x="0" y="938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9911" y="-305743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2888" y="3406932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1208" y="5143500"/>
            <a:ext cx="9884221" cy="1488615"/>
          </a:xfrm>
          <a:custGeom>
            <a:avLst/>
            <a:gdLst/>
            <a:ahLst/>
            <a:cxnLst/>
            <a:rect r="r" b="b" t="t" l="l"/>
            <a:pathLst>
              <a:path h="1488615" w="9884221">
                <a:moveTo>
                  <a:pt x="0" y="0"/>
                </a:moveTo>
                <a:lnTo>
                  <a:pt x="9884221" y="0"/>
                </a:lnTo>
                <a:lnTo>
                  <a:pt x="9884221" y="1488615"/>
                </a:lnTo>
                <a:lnTo>
                  <a:pt x="0" y="148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-89832" r="0" b="-793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586581" y="81776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07536" y="499706"/>
            <a:ext cx="10319360" cy="382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Types of Naïve Bayes Classifiers:</a:t>
            </a:r>
          </a:p>
          <a:p>
            <a:pPr algn="ctr">
              <a:lnSpc>
                <a:spcPts val="7426"/>
              </a:lnSpc>
            </a:pPr>
          </a:p>
          <a:p>
            <a:pPr algn="ctr">
              <a:lnSpc>
                <a:spcPts val="742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28219" y="2564813"/>
            <a:ext cx="17495030" cy="8695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59"/>
              </a:lnSpc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There are several variations of Naïve Bayes classifiers based on how the likelihood P(D∣C) is modeled:</a:t>
            </a:r>
          </a:p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Gaussian Naïve Bayes: Assumes that continuous features follow a normal (Gaussian) distribution.</a:t>
            </a:r>
          </a:p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Multinomial Naïve Bayes: Commonly used for text classification, where word frequency is modeled as a multinomial distribution.</a:t>
            </a:r>
          </a:p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Bernoulli Naïve Bayes: Used for binary features (e.g., word presence/absence in text classification).</a:t>
            </a:r>
          </a:p>
          <a:p>
            <a:pPr algn="l">
              <a:lnSpc>
                <a:spcPts val="6859"/>
              </a:lnSpc>
            </a:pPr>
          </a:p>
          <a:p>
            <a:pPr algn="l"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6183948" y="7967015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1" y="0"/>
                </a:lnTo>
                <a:lnTo>
                  <a:pt x="1839301" y="2160705"/>
                </a:lnTo>
                <a:lnTo>
                  <a:pt x="0" y="216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02204" y="-464075"/>
            <a:ext cx="10509294" cy="10509294"/>
          </a:xfrm>
          <a:custGeom>
            <a:avLst/>
            <a:gdLst/>
            <a:ahLst/>
            <a:cxnLst/>
            <a:rect r="r" b="b" t="t" l="l"/>
            <a:pathLst>
              <a:path h="10509294" w="10509294">
                <a:moveTo>
                  <a:pt x="0" y="0"/>
                </a:moveTo>
                <a:lnTo>
                  <a:pt x="10509294" y="0"/>
                </a:lnTo>
                <a:lnTo>
                  <a:pt x="10509294" y="10509294"/>
                </a:lnTo>
                <a:lnTo>
                  <a:pt x="0" y="1050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8219" y="789564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10"/>
                </a:lnTo>
                <a:lnTo>
                  <a:pt x="0" y="938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9911" y="-305743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2888" y="3406932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1208" y="5143500"/>
            <a:ext cx="9884221" cy="1488615"/>
          </a:xfrm>
          <a:custGeom>
            <a:avLst/>
            <a:gdLst/>
            <a:ahLst/>
            <a:cxnLst/>
            <a:rect r="r" b="b" t="t" l="l"/>
            <a:pathLst>
              <a:path h="1488615" w="9884221">
                <a:moveTo>
                  <a:pt x="0" y="0"/>
                </a:moveTo>
                <a:lnTo>
                  <a:pt x="9884221" y="0"/>
                </a:lnTo>
                <a:lnTo>
                  <a:pt x="9884221" y="1488615"/>
                </a:lnTo>
                <a:lnTo>
                  <a:pt x="0" y="148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-89832" r="0" b="-793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586581" y="81776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715" y="-157895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1" y="0"/>
                </a:lnTo>
                <a:lnTo>
                  <a:pt x="1839301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9660" y="1340930"/>
            <a:ext cx="17755112" cy="99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Key Applications of Naïve Bayes: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8219" y="2564813"/>
            <a:ext cx="16575380" cy="696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Text Classification: Spam detection, sentiment analysis, topic categorization.</a:t>
            </a:r>
          </a:p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Medical Diagnosis: Predicting diseases based on symptoms.</a:t>
            </a:r>
          </a:p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Image Recognition: Digit recognition, facial expression analysis.</a:t>
            </a:r>
          </a:p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Recommendation Systems: Personalized content recommendations.</a:t>
            </a:r>
          </a:p>
          <a:p>
            <a:pPr algn="l"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6183948" y="7967015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1" y="0"/>
                </a:lnTo>
                <a:lnTo>
                  <a:pt x="1839301" y="2160705"/>
                </a:lnTo>
                <a:lnTo>
                  <a:pt x="0" y="216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02204" y="-464075"/>
            <a:ext cx="10509294" cy="10509294"/>
          </a:xfrm>
          <a:custGeom>
            <a:avLst/>
            <a:gdLst/>
            <a:ahLst/>
            <a:cxnLst/>
            <a:rect r="r" b="b" t="t" l="l"/>
            <a:pathLst>
              <a:path h="10509294" w="10509294">
                <a:moveTo>
                  <a:pt x="0" y="0"/>
                </a:moveTo>
                <a:lnTo>
                  <a:pt x="10509294" y="0"/>
                </a:lnTo>
                <a:lnTo>
                  <a:pt x="10509294" y="10509294"/>
                </a:lnTo>
                <a:lnTo>
                  <a:pt x="0" y="1050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0715" y="320110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09"/>
                </a:lnTo>
                <a:lnTo>
                  <a:pt x="0" y="938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9911" y="-305743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2888" y="3406932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1208" y="5143500"/>
            <a:ext cx="9884221" cy="1488615"/>
          </a:xfrm>
          <a:custGeom>
            <a:avLst/>
            <a:gdLst/>
            <a:ahLst/>
            <a:cxnLst/>
            <a:rect r="r" b="b" t="t" l="l"/>
            <a:pathLst>
              <a:path h="1488615" w="9884221">
                <a:moveTo>
                  <a:pt x="0" y="0"/>
                </a:moveTo>
                <a:lnTo>
                  <a:pt x="9884221" y="0"/>
                </a:lnTo>
                <a:lnTo>
                  <a:pt x="9884221" y="1488615"/>
                </a:lnTo>
                <a:lnTo>
                  <a:pt x="0" y="148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-89832" r="0" b="-793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586581" y="81776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050" y="0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5"/>
                </a:lnTo>
                <a:lnTo>
                  <a:pt x="0" y="216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9660" y="1378830"/>
            <a:ext cx="17755112" cy="99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Advantages of Naïve Bayes: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8219" y="2564813"/>
            <a:ext cx="17495030" cy="696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Fast and efficient: Requires minimal training data and works well with high-dimensional datasets.</a:t>
            </a:r>
          </a:p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Performs well with small datasets: Especially useful when there is limited training data.</a:t>
            </a:r>
          </a:p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Handles categorical and numerical data effectively.</a:t>
            </a:r>
          </a:p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Works well in real-time applications such as spam filtering and sentiment analysis.</a:t>
            </a:r>
          </a:p>
          <a:p>
            <a:pPr algn="l"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6183948" y="7967015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1" y="0"/>
                </a:lnTo>
                <a:lnTo>
                  <a:pt x="1839301" y="2160705"/>
                </a:lnTo>
                <a:lnTo>
                  <a:pt x="0" y="216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02204" y="-464075"/>
            <a:ext cx="10509294" cy="10509294"/>
          </a:xfrm>
          <a:custGeom>
            <a:avLst/>
            <a:gdLst/>
            <a:ahLst/>
            <a:cxnLst/>
            <a:rect r="r" b="b" t="t" l="l"/>
            <a:pathLst>
              <a:path h="10509294" w="10509294">
                <a:moveTo>
                  <a:pt x="0" y="0"/>
                </a:moveTo>
                <a:lnTo>
                  <a:pt x="10509294" y="0"/>
                </a:lnTo>
                <a:lnTo>
                  <a:pt x="10509294" y="10509294"/>
                </a:lnTo>
                <a:lnTo>
                  <a:pt x="0" y="1050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55578" y="297046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09"/>
                </a:lnTo>
                <a:lnTo>
                  <a:pt x="0" y="938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9911" y="-305743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2888" y="3406932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1208" y="5143500"/>
            <a:ext cx="9884221" cy="1488615"/>
          </a:xfrm>
          <a:custGeom>
            <a:avLst/>
            <a:gdLst/>
            <a:ahLst/>
            <a:cxnLst/>
            <a:rect r="r" b="b" t="t" l="l"/>
            <a:pathLst>
              <a:path h="1488615" w="9884221">
                <a:moveTo>
                  <a:pt x="0" y="0"/>
                </a:moveTo>
                <a:lnTo>
                  <a:pt x="9884221" y="0"/>
                </a:lnTo>
                <a:lnTo>
                  <a:pt x="9884221" y="1488615"/>
                </a:lnTo>
                <a:lnTo>
                  <a:pt x="0" y="1488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-89832" r="0" b="-7935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586581" y="81776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8219" y="1494538"/>
            <a:ext cx="17755112" cy="99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Limitations of Naïve Bayes: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8219" y="2564813"/>
            <a:ext cx="17495030" cy="6962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Strong independence assumption: In real-world data, features are often dependent on each other, which can limit accuracy.</a:t>
            </a:r>
          </a:p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Zero probability problem: If a feature value never appears in training for a class, the probability estimate for that class can become zero (can be addressed with Laplace smoothing).</a:t>
            </a:r>
          </a:p>
          <a:p>
            <a:pPr algn="l" marL="1057764" indent="-528882" lvl="1">
              <a:lnSpc>
                <a:spcPts val="6859"/>
              </a:lnSpc>
              <a:buFont typeface="Arial"/>
              <a:buChar char="•"/>
            </a:pPr>
            <a:r>
              <a:rPr lang="en-US" sz="4899" spc="-30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Performs poorly with highly correlated features (e.g., features that provide redundant information).</a:t>
            </a:r>
          </a:p>
          <a:p>
            <a:pPr algn="l">
              <a:lnSpc>
                <a:spcPts val="685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6183948" y="7967015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1" y="0"/>
                </a:lnTo>
                <a:lnTo>
                  <a:pt x="1839301" y="2160705"/>
                </a:lnTo>
                <a:lnTo>
                  <a:pt x="0" y="216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02204" y="-464075"/>
            <a:ext cx="10509294" cy="10509294"/>
          </a:xfrm>
          <a:custGeom>
            <a:avLst/>
            <a:gdLst/>
            <a:ahLst/>
            <a:cxnLst/>
            <a:rect r="r" b="b" t="t" l="l"/>
            <a:pathLst>
              <a:path h="10509294" w="10509294">
                <a:moveTo>
                  <a:pt x="0" y="0"/>
                </a:moveTo>
                <a:lnTo>
                  <a:pt x="10509294" y="0"/>
                </a:lnTo>
                <a:lnTo>
                  <a:pt x="10509294" y="10509294"/>
                </a:lnTo>
                <a:lnTo>
                  <a:pt x="0" y="1050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2739" y="559245"/>
            <a:ext cx="3028740" cy="938909"/>
          </a:xfrm>
          <a:custGeom>
            <a:avLst/>
            <a:gdLst/>
            <a:ahLst/>
            <a:cxnLst/>
            <a:rect r="r" b="b" t="t" l="l"/>
            <a:pathLst>
              <a:path h="938909" w="3028740">
                <a:moveTo>
                  <a:pt x="0" y="0"/>
                </a:moveTo>
                <a:lnTo>
                  <a:pt x="3028740" y="0"/>
                </a:lnTo>
                <a:lnTo>
                  <a:pt x="3028740" y="938910"/>
                </a:lnTo>
                <a:lnTo>
                  <a:pt x="0" y="9389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2865" y="0"/>
            <a:ext cx="17622270" cy="10287000"/>
          </a:xfrm>
          <a:custGeom>
            <a:avLst/>
            <a:gdLst/>
            <a:ahLst/>
            <a:cxnLst/>
            <a:rect r="r" b="b" t="t" l="l"/>
            <a:pathLst>
              <a:path h="10287000" w="17622270">
                <a:moveTo>
                  <a:pt x="0" y="0"/>
                </a:moveTo>
                <a:lnTo>
                  <a:pt x="17622270" y="0"/>
                </a:lnTo>
                <a:lnTo>
                  <a:pt x="176222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6602" y="274320"/>
            <a:ext cx="17604858" cy="9374587"/>
          </a:xfrm>
          <a:custGeom>
            <a:avLst/>
            <a:gdLst/>
            <a:ahLst/>
            <a:cxnLst/>
            <a:rect r="r" b="b" t="t" l="l"/>
            <a:pathLst>
              <a:path h="9374587" w="17604858">
                <a:moveTo>
                  <a:pt x="0" y="0"/>
                </a:moveTo>
                <a:lnTo>
                  <a:pt x="17604857" y="0"/>
                </a:lnTo>
                <a:lnTo>
                  <a:pt x="17604857" y="9374587"/>
                </a:lnTo>
                <a:lnTo>
                  <a:pt x="0" y="9374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DAGhGSvkrjU</dc:identifier>
  <dcterms:modified xsi:type="dcterms:W3CDTF">2011-08-01T06:04:30Z</dcterms:modified>
  <cp:revision>1</cp:revision>
  <dc:title>10. Classification and Clustering</dc:title>
</cp:coreProperties>
</file>